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notesSlides/notesSlide2.xml" ContentType="application/vnd.openxmlformats-officedocument.presentationml.notesSlide+xml"/>
  <Override PartName="/ppt/comments/modernComment_101_0.xml" ContentType="application/vnd.ms-powerpoint.comments+xml"/>
  <Override PartName="/ppt/comments/modernComment_108_C809CA91.xml" ContentType="application/vnd.ms-powerpoint.comments+xml"/>
  <Override PartName="/ppt/comments/modernComment_11C_6A46E7F1.xml" ContentType="application/vnd.ms-powerpoint.comments+xml"/>
  <Override PartName="/ppt/comments/modernComment_105_0.xml" ContentType="application/vnd.ms-powerpoint.comments+xml"/>
  <Override PartName="/ppt/comments/modernComment_113_1535AC8B.xml" ContentType="application/vnd.ms-powerpoint.comments+xml"/>
  <Override PartName="/ppt/media/image10.jpg" ContentType="image/jpeg"/>
  <Override PartName="/ppt/comments/modernComment_114_75806230.xml" ContentType="application/vnd.ms-powerpoint.comments+xml"/>
  <Override PartName="/ppt/comments/modernComment_10F_C1F18133.xml" ContentType="application/vnd.ms-powerpoint.comments+xml"/>
  <Override PartName="/ppt/notesSlides/notesSlide3.xml" ContentType="application/vnd.openxmlformats-officedocument.presentationml.notesSlide+xml"/>
  <Override PartName="/ppt/comments/modernComment_10E_A3C81D29.xml" ContentType="application/vnd.ms-powerpoint.comments+xml"/>
  <Override PartName="/ppt/notesSlides/notesSlide4.xml" ContentType="application/vnd.openxmlformats-officedocument.presentationml.notesSlide+xml"/>
  <Override PartName="/ppt/comments/modernComment_11A_E9913046.xml" ContentType="application/vnd.ms-powerpoint.comments+xml"/>
  <Override PartName="/ppt/comments/modernComment_111_A0D3066B.xml" ContentType="application/vnd.ms-powerpoint.comments+xml"/>
  <Override PartName="/ppt/comments/modernComment_110_7D2E7D11.xml" ContentType="application/vnd.ms-powerpoint.comments+xml"/>
  <Override PartName="/ppt/notesSlides/notesSlide5.xml" ContentType="application/vnd.openxmlformats-officedocument.presentationml.notesSlide+xml"/>
  <Override PartName="/ppt/comments/modernComment_117_25335986.xml" ContentType="application/vnd.ms-powerpoint.comments+xml"/>
  <Override PartName="/ppt/notesSlides/notesSlide6.xml" ContentType="application/vnd.openxmlformats-officedocument.presentationml.notesSlide+xml"/>
  <Override PartName="/ppt/comments/modernComment_109_6C8F0673.xml" ContentType="application/vnd.ms-powerpoint.comments+xml"/>
  <Override PartName="/ppt/notesSlides/notesSlide7.xml" ContentType="application/vnd.openxmlformats-officedocument.presentationml.notesSlide+xml"/>
  <Override PartName="/ppt/comments/modernComment_11B_6B6C9A1E.xml" ContentType="application/vnd.ms-powerpoint.comments+xml"/>
  <Override PartName="/ppt/notesSlides/notesSlide8.xml" ContentType="application/vnd.openxmlformats-officedocument.presentationml.notesSlide+xml"/>
  <Override PartName="/ppt/comments/modernComment_116_257FEE5B.xml" ContentType="application/vnd.ms-powerpoint.comments+xml"/>
  <Override PartName="/ppt/notesSlides/notesSlide9.xml" ContentType="application/vnd.openxmlformats-officedocument.presentationml.notesSlide+xml"/>
  <Override PartName="/ppt/comments/modernComment_119_F17AB49E.xml" ContentType="application/vnd.ms-powerpoint.comments+xml"/>
  <Override PartName="/ppt/comments/modernComment_118_23C1FF9F.xml" ContentType="application/vnd.ms-powerpoint.comments+xml"/>
  <Override PartName="/ppt/comments/modernComment_112_30042899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64" r:id="rId7"/>
    <p:sldId id="284" r:id="rId8"/>
    <p:sldId id="261" r:id="rId9"/>
    <p:sldId id="275" r:id="rId10"/>
    <p:sldId id="276" r:id="rId11"/>
    <p:sldId id="271" r:id="rId12"/>
    <p:sldId id="270" r:id="rId13"/>
    <p:sldId id="282" r:id="rId14"/>
    <p:sldId id="273" r:id="rId15"/>
    <p:sldId id="272" r:id="rId16"/>
    <p:sldId id="279" r:id="rId17"/>
    <p:sldId id="265" r:id="rId18"/>
    <p:sldId id="283" r:id="rId19"/>
    <p:sldId id="278" r:id="rId20"/>
    <p:sldId id="281" r:id="rId21"/>
    <p:sldId id="280" r:id="rId22"/>
    <p:sldId id="274" r:id="rId23"/>
  </p:sldIdLst>
  <p:sldSz cx="9144000" cy="6858000" type="screen4x3"/>
  <p:notesSz cx="9144000" cy="6858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FD89021-159D-F157-8F16-AEDD3FF4537D}" name="Bastian Garcon" initials="BG" userId="S::garcon.e2101984@etud.univ-ubs.fr::7c3d01c9-eadf-44aa-b05c-e62dd8dc25d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2270"/>
    <a:srgbClr val="F8EDEC"/>
    <a:srgbClr val="BC2E1B"/>
    <a:srgbClr val="CDFE6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79" autoAdjust="0"/>
  </p:normalViewPr>
  <p:slideViewPr>
    <p:cSldViewPr snapToGrid="0">
      <p:cViewPr varScale="1">
        <p:scale>
          <a:sx n="72" d="100"/>
          <a:sy n="72" d="100"/>
        </p:scale>
        <p:origin x="955" y="53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1948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0503EA-1E7D-439D-960C-F06A8D04F45A}" authorId="{1FD89021-159D-F157-8F16-AEDD3FF4537D}" created="2023-03-20T14:41:27.846">
    <pc:sldMkLst xmlns:pc="http://schemas.microsoft.com/office/powerpoint/2013/main/command">
      <pc:docMk/>
      <pc:sldMk cId="0" sldId="256"/>
    </pc:sldMkLst>
    <p188:txBody>
      <a:bodyPr/>
      <a:lstStyle/>
      <a:p>
        <a:r>
          <a:rPr lang="fr-FR"/>
          <a:t>[@Lilian Jaouanne] </a:t>
        </a:r>
      </a:p>
    </p188:txBody>
  </p188:cm>
</p188:cmLst>
</file>

<file path=ppt/comments/modernComment_10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738517C-92E9-414F-8E19-BF19DEBB8C5F}" authorId="{1FD89021-159D-F157-8F16-AEDD3FF4537D}" created="2023-03-20T14:41:36.582">
    <pc:sldMkLst xmlns:pc="http://schemas.microsoft.com/office/powerpoint/2013/main/command">
      <pc:docMk/>
      <pc:sldMk cId="0" sldId="257"/>
    </pc:sldMkLst>
    <p188:txBody>
      <a:bodyPr/>
      <a:lstStyle/>
      <a:p>
        <a:r>
          <a:rPr lang="fr-FR"/>
          <a:t>[@Lilian Jaouanne] </a:t>
        </a:r>
      </a:p>
    </p188:txBody>
  </p188:cm>
</p188:cmLst>
</file>

<file path=ppt/comments/modernComment_10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50EB81-6CDE-42CA-AA64-1EA2990D63AC}" authorId="{1FD89021-159D-F157-8F16-AEDD3FF4537D}" created="2023-03-20T14:45:53.540">
    <pc:sldMkLst xmlns:pc="http://schemas.microsoft.com/office/powerpoint/2013/main/command">
      <pc:docMk/>
      <pc:sldMk cId="0" sldId="261"/>
    </pc:sldMkLst>
    <p188:txBody>
      <a:bodyPr/>
      <a:lstStyle/>
      <a:p>
        <a:r>
          <a:rPr lang="fr-FR"/>
          <a:t>[@Bastian Garcon] </a:t>
        </a:r>
      </a:p>
    </p188:txBody>
  </p188:cm>
</p188:cmLst>
</file>

<file path=ppt/comments/modernComment_108_C809CA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6AAA79-2FD7-499F-9368-C522EB8BDA8C}" authorId="{1FD89021-159D-F157-8F16-AEDD3FF4537D}" created="2023-03-20T14:55:08.313">
    <pc:sldMkLst xmlns:pc="http://schemas.microsoft.com/office/powerpoint/2013/main/command">
      <pc:docMk/>
      <pc:sldMk cId="3356084881" sldId="264"/>
    </pc:sldMkLst>
    <p188:txBody>
      <a:bodyPr/>
      <a:lstStyle/>
      <a:p>
        <a:r>
          <a:rPr lang="fr-FR"/>
          <a:t>[@Bastian Garcon] </a:t>
        </a:r>
      </a:p>
    </p188:txBody>
  </p188:cm>
</p188:cmLst>
</file>

<file path=ppt/comments/modernComment_109_6C8F06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16D2FB-A187-4F4D-BD59-538E04A6FA39}" authorId="{1FD89021-159D-F157-8F16-AEDD3FF4537D}" created="2023-03-20T14:54:59.754">
    <pc:sldMkLst xmlns:pc="http://schemas.microsoft.com/office/powerpoint/2013/main/command">
      <pc:docMk/>
      <pc:sldMk cId="1821312627" sldId="265"/>
    </pc:sldMkLst>
    <p188:txBody>
      <a:bodyPr/>
      <a:lstStyle/>
      <a:p>
        <a:r>
          <a:rPr lang="fr-FR"/>
          <a:t>[@Bastian Garcon] </a:t>
        </a:r>
      </a:p>
    </p188:txBody>
  </p188:cm>
</p188:cmLst>
</file>

<file path=ppt/comments/modernComment_10E_A3C81D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1CD8EDC-D0D7-4B07-8373-2CA4D7129036}" authorId="{1FD89021-159D-F157-8F16-AEDD3FF4537D}" created="2023-03-20T14:43:26.875">
    <pc:sldMkLst xmlns:pc="http://schemas.microsoft.com/office/powerpoint/2013/main/command">
      <pc:docMk/>
      <pc:sldMk cId="2747800873" sldId="270"/>
    </pc:sldMkLst>
    <p188:txBody>
      <a:bodyPr/>
      <a:lstStyle/>
      <a:p>
        <a:r>
          <a:rPr lang="fr-FR"/>
          <a:t>[@Lilian Jaouanne] </a:t>
        </a:r>
      </a:p>
    </p188:txBody>
  </p188:cm>
</p188:cmLst>
</file>

<file path=ppt/comments/modernComment_10F_C1F181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E3600D-D3C7-4EE8-A0BF-17238E14A205}" authorId="{1FD89021-159D-F157-8F16-AEDD3FF4537D}" created="2023-03-20T14:48:15.989">
    <pc:sldMkLst xmlns:pc="http://schemas.microsoft.com/office/powerpoint/2013/main/command">
      <pc:docMk/>
      <pc:sldMk cId="3253829939" sldId="271"/>
    </pc:sldMkLst>
    <p188:txBody>
      <a:bodyPr/>
      <a:lstStyle/>
      <a:p>
        <a:r>
          <a:rPr lang="fr-FR"/>
          <a:t>[@Lilian Jaouanne] </a:t>
        </a:r>
      </a:p>
    </p188:txBody>
  </p188:cm>
</p188:cmLst>
</file>

<file path=ppt/comments/modernComment_110_7D2E7D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E770CEC-DFD5-4726-AF59-6954E1977E73}" authorId="{1FD89021-159D-F157-8F16-AEDD3FF4537D}" created="2023-03-20T14:47:34.250">
    <pc:sldMkLst xmlns:pc="http://schemas.microsoft.com/office/powerpoint/2013/main/command">
      <pc:docMk/>
      <pc:sldMk cId="2100198673" sldId="272"/>
    </pc:sldMkLst>
    <p188:txBody>
      <a:bodyPr/>
      <a:lstStyle/>
      <a:p>
        <a:r>
          <a:rPr lang="fr-FR"/>
          <a:t>[@Bastian Garcon] </a:t>
        </a:r>
      </a:p>
    </p188:txBody>
  </p188:cm>
</p188:cmLst>
</file>

<file path=ppt/comments/modernComment_111_A0D3066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F80AC7A-3B5F-4AE4-8E91-5C3CA6E57979}" authorId="{1FD89021-159D-F157-8F16-AEDD3FF4537D}" created="2023-03-20T14:43:34.657">
    <pc:sldMkLst xmlns:pc="http://schemas.microsoft.com/office/powerpoint/2013/main/command">
      <pc:docMk/>
      <pc:sldMk cId="2698184299" sldId="273"/>
    </pc:sldMkLst>
    <p188:txBody>
      <a:bodyPr/>
      <a:lstStyle/>
      <a:p>
        <a:r>
          <a:rPr lang="fr-FR"/>
          <a:t>[@Lilian Jaouanne]</a:t>
        </a:r>
      </a:p>
    </p188:txBody>
  </p188:cm>
</p188:cmLst>
</file>

<file path=ppt/comments/modernComment_112_3004289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CE47691-8469-415C-88E5-4078D57EA03E}" authorId="{1FD89021-159D-F157-8F16-AEDD3FF4537D}" created="2023-05-08T17:58:11.808">
    <pc:sldMkLst xmlns:pc="http://schemas.microsoft.com/office/powerpoint/2013/main/command">
      <pc:docMk/>
      <pc:sldMk cId="805578905" sldId="274"/>
    </pc:sldMkLst>
    <p188:txBody>
      <a:bodyPr/>
      <a:lstStyle/>
      <a:p>
        <a:r>
          <a:rPr lang="fr-FR"/>
          <a:t>[@Lilian Jaouanne] </a:t>
        </a:r>
      </a:p>
    </p188:txBody>
  </p188:cm>
</p188:cmLst>
</file>

<file path=ppt/comments/modernComment_113_1535AC8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E12B269-95E1-4F37-923D-2BE05018BFA8}" authorId="{1FD89021-159D-F157-8F16-AEDD3FF4537D}" created="2023-03-20T15:57:09.425">
    <pc:sldMkLst xmlns:pc="http://schemas.microsoft.com/office/powerpoint/2013/main/command">
      <pc:docMk/>
      <pc:sldMk cId="355839115" sldId="275"/>
    </pc:sldMkLst>
    <p188:txBody>
      <a:bodyPr/>
      <a:lstStyle/>
      <a:p>
        <a:r>
          <a:rPr lang="fr-FR"/>
          <a:t>[@Bastian Garcon] </a:t>
        </a:r>
      </a:p>
    </p188:txBody>
  </p188:cm>
</p188:cmLst>
</file>

<file path=ppt/comments/modernComment_114_7580623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B8946C-7ECC-4B88-B579-C09273D1DDCE}" authorId="{1FD89021-159D-F157-8F16-AEDD3FF4537D}" created="2023-05-08T17:55:06.611">
    <pc:sldMkLst xmlns:pc="http://schemas.microsoft.com/office/powerpoint/2013/main/command">
      <pc:docMk/>
      <pc:sldMk cId="1971348016" sldId="276"/>
    </pc:sldMkLst>
    <p188:txBody>
      <a:bodyPr/>
      <a:lstStyle/>
      <a:p>
        <a:r>
          <a:rPr lang="fr-FR"/>
          <a:t>[@Lilian Jaouanne] </a:t>
        </a:r>
      </a:p>
    </p188:txBody>
  </p188:cm>
</p188:cmLst>
</file>

<file path=ppt/comments/modernComment_116_257FEE5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633899-A0BF-4B76-8FFF-62564172986A}" authorId="{1FD89021-159D-F157-8F16-AEDD3FF4537D}" created="2023-05-08T17:57:42.279">
    <pc:sldMkLst xmlns:pc="http://schemas.microsoft.com/office/powerpoint/2013/main/command">
      <pc:docMk/>
      <pc:sldMk cId="629141083" sldId="278"/>
    </pc:sldMkLst>
    <p188:txBody>
      <a:bodyPr/>
      <a:lstStyle/>
      <a:p>
        <a:r>
          <a:rPr lang="fr-FR"/>
          <a:t>[@Lilian Jaouanne] </a:t>
        </a:r>
      </a:p>
    </p188:txBody>
  </p188:cm>
</p188:cmLst>
</file>

<file path=ppt/comments/modernComment_117_253359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2D95D4-3313-4DEE-95A2-F2AADA5EC6F9}" authorId="{1FD89021-159D-F157-8F16-AEDD3FF4537D}" created="2023-05-08T17:56:56.107">
    <pc:sldMkLst xmlns:pc="http://schemas.microsoft.com/office/powerpoint/2013/main/command">
      <pc:docMk/>
      <pc:sldMk cId="624122246" sldId="279"/>
    </pc:sldMkLst>
    <p188:txBody>
      <a:bodyPr/>
      <a:lstStyle/>
      <a:p>
        <a:r>
          <a:rPr lang="fr-FR"/>
          <a:t>[@Bastian Garcon] </a:t>
        </a:r>
      </a:p>
    </p188:txBody>
  </p188:cm>
</p188:cmLst>
</file>

<file path=ppt/comments/modernComment_118_23C1FF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30237B0-4DDB-46B5-8B0C-282C27069062}" authorId="{1FD89021-159D-F157-8F16-AEDD3FF4537D}" created="2023-05-08T17:57:59.214">
    <pc:sldMkLst xmlns:pc="http://schemas.microsoft.com/office/powerpoint/2013/main/command">
      <pc:docMk/>
      <pc:sldMk cId="599916447" sldId="280"/>
    </pc:sldMkLst>
    <p188:txBody>
      <a:bodyPr/>
      <a:lstStyle/>
      <a:p>
        <a:r>
          <a:rPr lang="fr-FR"/>
          <a:t>[@Lilian Jaouanne] </a:t>
        </a:r>
      </a:p>
    </p188:txBody>
  </p188:cm>
</p188:cmLst>
</file>

<file path=ppt/comments/modernComment_119_F17AB49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54C8259-613C-42B6-A111-74E20E0C5D56}" authorId="{1FD89021-159D-F157-8F16-AEDD3FF4537D}" created="2023-05-08T17:57:49.513">
    <pc:sldMkLst xmlns:pc="http://schemas.microsoft.com/office/powerpoint/2013/main/command">
      <pc:docMk/>
      <pc:sldMk cId="4051350686" sldId="281"/>
    </pc:sldMkLst>
    <p188:txBody>
      <a:bodyPr/>
      <a:lstStyle/>
      <a:p>
        <a:r>
          <a:rPr lang="fr-FR"/>
          <a:t>[@Lilian Jaouanne] </a:t>
        </a:r>
      </a:p>
    </p188:txBody>
  </p188:cm>
</p188:cmLst>
</file>

<file path=ppt/comments/modernComment_11A_E99130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4EB5DC-BD50-4689-8F06-42E2A52FA879}" authorId="{1FD89021-159D-F157-8F16-AEDD3FF4537D}" created="2023-05-08T17:54:54.402">
    <pc:sldMkLst xmlns:pc="http://schemas.microsoft.com/office/powerpoint/2013/main/command">
      <pc:docMk/>
      <pc:sldMk cId="3918606406" sldId="282"/>
    </pc:sldMkLst>
    <p188:txBody>
      <a:bodyPr/>
      <a:lstStyle/>
      <a:p>
        <a:r>
          <a:rPr lang="fr-FR"/>
          <a:t>[@Lilian Jaouanne] </a:t>
        </a:r>
      </a:p>
    </p188:txBody>
  </p188:cm>
</p188:cmLst>
</file>

<file path=ppt/comments/modernComment_11B_6B6C9A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FD3179-9740-4784-AF1D-81129FF78C12}" authorId="{1FD89021-159D-F157-8F16-AEDD3FF4537D}" created="2023-05-08T17:57:32.440">
    <pc:sldMkLst xmlns:pc="http://schemas.microsoft.com/office/powerpoint/2013/main/command">
      <pc:docMk/>
      <pc:sldMk cId="1802279454" sldId="283"/>
    </pc:sldMkLst>
    <p188:txBody>
      <a:bodyPr/>
      <a:lstStyle/>
      <a:p>
        <a:r>
          <a:rPr lang="fr-FR"/>
          <a:t>[@Bastian Garcon] </a:t>
        </a:r>
      </a:p>
    </p188:txBody>
  </p188:cm>
</p188:cmLst>
</file>

<file path=ppt/comments/modernComment_11C_6A46E7F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5086CDF-97F8-4AC3-AEBC-AD5F24B8F966}" authorId="{1FD89021-159D-F157-8F16-AEDD3FF4537D}" created="2023-05-08T17:55:38.118">
    <pc:sldMkLst xmlns:pc="http://schemas.microsoft.com/office/powerpoint/2013/main/command">
      <pc:docMk/>
      <pc:sldMk cId="1783031793" sldId="284"/>
    </pc:sldMkLst>
    <p188:txBody>
      <a:bodyPr/>
      <a:lstStyle/>
      <a:p>
        <a:r>
          <a:rPr lang="fr-FR"/>
          <a:t>[@Lilian Jaouanne] 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C16C8E3-FA87-9F53-BC2A-A51BB76367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6E3B12-DEF0-6FD2-4C80-B623BD1877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50205-2E15-4F1D-ADC5-3C11F5AAFB3E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7EDAEDB-26D5-F59B-217D-485AFBEECA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F50E87-08EE-B283-7A30-E03D833959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37E03-E7D2-4D30-A1D1-79E65BCD2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7053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920F-F83A-4ABA-8A34-934286568A97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08D93-8F1C-4BC3-91C5-975DA3D9B9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76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08D93-8F1C-4BC3-91C5-975DA3D9B91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757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Rappel du sujet.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08D93-8F1C-4BC3-91C5-975DA3D9B91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69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ESP8266 point </a:t>
            </a:r>
            <a:r>
              <a:rPr lang="fr-FR" dirty="0" err="1"/>
              <a:t>acces</a:t>
            </a:r>
            <a:r>
              <a:rPr lang="fr-FR" dirty="0"/>
              <a:t> wifi programmé en </a:t>
            </a:r>
            <a:r>
              <a:rPr lang="fr-FR" dirty="0" err="1"/>
              <a:t>cpp</a:t>
            </a:r>
            <a:r>
              <a:rPr lang="fr-FR" dirty="0"/>
              <a:t> sur l’IDE Arduino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08D93-8F1C-4BC3-91C5-975DA3D9B91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667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ESP8266 point </a:t>
            </a:r>
            <a:r>
              <a:rPr lang="fr-FR" dirty="0" err="1"/>
              <a:t>acces</a:t>
            </a:r>
            <a:r>
              <a:rPr lang="fr-FR" dirty="0"/>
              <a:t> wifi programmé en </a:t>
            </a:r>
            <a:r>
              <a:rPr lang="fr-FR" dirty="0" err="1"/>
              <a:t>cpp</a:t>
            </a:r>
            <a:r>
              <a:rPr lang="fr-FR" dirty="0"/>
              <a:t> sur l’IDE Arduino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08D93-8F1C-4BC3-91C5-975DA3D9B91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335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Conclusion de notre system et parler du capteur de température.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08D93-8F1C-4BC3-91C5-975DA3D9B91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5110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Conclusion de notre system et parler du capteur de température.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08D93-8F1C-4BC3-91C5-975DA3D9B91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5651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Conclusion de notre system et parler du capteur de température.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08D93-8F1C-4BC3-91C5-975DA3D9B91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123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Conclusion de notre system et parler du capteur de température.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08D93-8F1C-4BC3-91C5-975DA3D9B91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7353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ESP8266 point </a:t>
            </a:r>
            <a:r>
              <a:rPr lang="fr-FR" dirty="0" err="1"/>
              <a:t>acces</a:t>
            </a:r>
            <a:r>
              <a:rPr lang="fr-FR" dirty="0"/>
              <a:t> wifi programmé en </a:t>
            </a:r>
            <a:r>
              <a:rPr lang="fr-FR" dirty="0" err="1"/>
              <a:t>cpp</a:t>
            </a:r>
            <a:r>
              <a:rPr lang="fr-FR" dirty="0"/>
              <a:t> sur l’IDE Arduino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08D93-8F1C-4BC3-91C5-975DA3D9B91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31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82546" y="1761375"/>
            <a:ext cx="5178907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00AF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06904" y="4852832"/>
            <a:ext cx="4930190" cy="1449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A8A8A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  <a:endParaRPr spc="-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7DCC6-FE21-42A5-9FF1-83093BBC636D}" type="datetime1">
              <a:rPr lang="en-US" smtClean="0"/>
              <a:t>5/8/2023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A8A8A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AF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A8A8A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  <a:endParaRPr spc="-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DAA98-0401-488E-98E1-E93CC49730E9}" type="datetime1">
              <a:rPr lang="en-US" smtClean="0"/>
              <a:t>5/8/2023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A8A8A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AF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A8A8A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  <a:endParaRPr spc="-5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C4595-561A-4E01-9489-A0BFC280B84D}" type="datetime1">
              <a:rPr lang="en-US" smtClean="0"/>
              <a:t>5/8/2023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A8A8A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AF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A8A8A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  <a:endParaRPr spc="-5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A03BE-3DC6-4DF1-B3C9-40B4D68F2AFC}" type="datetime1">
              <a:rPr lang="en-US" smtClean="0"/>
              <a:t>5/8/2023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A8A8A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A8A8A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  <a:endParaRPr spc="-5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F2BFF-0707-4195-A432-4923CA92E4DD}" type="datetime1">
              <a:rPr lang="en-US" smtClean="0"/>
              <a:t>5/8/2023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A8A8A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08354" y="6093002"/>
            <a:ext cx="1614957" cy="66239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12"/>
            <a:ext cx="1594078" cy="68572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14017" y="222377"/>
            <a:ext cx="531596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0AF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9531" y="1112532"/>
            <a:ext cx="8395335" cy="4573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734743" y="6596078"/>
            <a:ext cx="1202055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A8A8A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  <a:endParaRPr spc="-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FC2A5-43EB-4AAF-AF49-FA0BD2EBCB90}" type="datetime1">
              <a:rPr lang="en-US" smtClean="0"/>
              <a:t>5/8/2023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953097" y="6596078"/>
            <a:ext cx="132715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A8A8A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A_E991304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111_A0D3066B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50.png"/><Relationship Id="rId2" Type="http://schemas.microsoft.com/office/2018/10/relationships/comments" Target="../comments/modernComment_110_7D2E7D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40.png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2533598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4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6C8F067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B_6B6C9A1E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6_257FEE5B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F17AB49E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8/10/relationships/comments" Target="../comments/modernComment_118_23C1FF9F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microsoft.com/office/2018/10/relationships/comments" Target="../comments/modernComment_112_300428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8_C809CA9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1C_6A46E7F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05_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microsoft.com/office/2018/10/relationships/comments" Target="../comments/modernComment_113_1535AC8B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114_7580623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10F_C1F181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A3C81D2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179" y="40204"/>
            <a:ext cx="8865235" cy="5189220"/>
            <a:chOff x="133179" y="128694"/>
            <a:chExt cx="8865235" cy="518922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179" y="128694"/>
              <a:ext cx="8864786" cy="518877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5278" y="1196276"/>
              <a:ext cx="7596505" cy="639445"/>
            </a:xfrm>
            <a:custGeom>
              <a:avLst/>
              <a:gdLst/>
              <a:ahLst/>
              <a:cxnLst/>
              <a:rect l="l" t="t" r="r" b="b"/>
              <a:pathLst>
                <a:path w="7596505" h="639444">
                  <a:moveTo>
                    <a:pt x="7596365" y="0"/>
                  </a:moveTo>
                  <a:lnTo>
                    <a:pt x="0" y="0"/>
                  </a:lnTo>
                  <a:lnTo>
                    <a:pt x="0" y="639000"/>
                  </a:lnTo>
                  <a:lnTo>
                    <a:pt x="3798366" y="639000"/>
                  </a:lnTo>
                  <a:lnTo>
                    <a:pt x="7596365" y="639000"/>
                  </a:lnTo>
                  <a:lnTo>
                    <a:pt x="7596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83409" y="1144097"/>
            <a:ext cx="630024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PRJ1401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fr-FR" sz="3600" b="1" spc="-5" dirty="0">
                <a:solidFill>
                  <a:srgbClr val="FFFFFF"/>
                </a:solidFill>
                <a:latin typeface="Arial"/>
                <a:cs typeface="Arial"/>
              </a:rPr>
              <a:t>THERMOCOUPLE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85184" y="4852832"/>
            <a:ext cx="4511015" cy="144526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32600"/>
              </a:lnSpc>
              <a:spcBef>
                <a:spcPts val="90"/>
              </a:spcBef>
            </a:pPr>
            <a:r>
              <a:rPr lang="fr-FR" sz="2400" b="1" spc="-25" dirty="0">
                <a:latin typeface="Arial"/>
                <a:cs typeface="Arial"/>
              </a:rPr>
              <a:t>Jalon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lang="fr-FR" sz="2400" b="1" dirty="0">
                <a:latin typeface="Arial"/>
                <a:cs typeface="Arial"/>
              </a:rPr>
              <a:t>final</a:t>
            </a:r>
          </a:p>
          <a:p>
            <a:pPr marL="12700" marR="5080" indent="-635" algn="ctr">
              <a:lnSpc>
                <a:spcPct val="132600"/>
              </a:lnSpc>
              <a:spcBef>
                <a:spcPts val="90"/>
              </a:spcBef>
            </a:pPr>
            <a:r>
              <a:rPr lang="fr-FR" sz="2400" i="1" spc="-10" dirty="0">
                <a:latin typeface="Arial"/>
                <a:cs typeface="Arial"/>
              </a:rPr>
              <a:t>JAOUANNE Lilian</a:t>
            </a:r>
          </a:p>
          <a:p>
            <a:pPr marL="12700" marR="5080" indent="-635" algn="ctr">
              <a:lnSpc>
                <a:spcPct val="132600"/>
              </a:lnSpc>
              <a:spcBef>
                <a:spcPts val="90"/>
              </a:spcBef>
            </a:pPr>
            <a:r>
              <a:rPr lang="fr-FR" sz="2400" i="1" spc="-10" dirty="0">
                <a:latin typeface="Arial"/>
                <a:cs typeface="Arial"/>
              </a:rPr>
              <a:t>GARÇON Bastian</a:t>
            </a:r>
            <a:endParaRPr sz="22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914017" y="222377"/>
            <a:ext cx="69350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5" dirty="0"/>
              <a:t>Application dédiée</a:t>
            </a:r>
            <a:endParaRPr spc="-5" dirty="0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5B04E85E-6D0C-D535-C951-1A0EE6AA932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47AA8C0E-310D-E15D-6623-67A5315506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921795" y="6635622"/>
            <a:ext cx="2562447" cy="153888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fr-FR" sz="1000" smtClean="0"/>
              <a:t>10</a:t>
            </a:fld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3A821AE-0CB8-96A9-ACE0-7EF1CF38B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24" y="1055091"/>
            <a:ext cx="6205985" cy="40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4C59EAE-089A-8B39-A57A-501944ABDB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4" t="10119"/>
          <a:stretch/>
        </p:blipFill>
        <p:spPr bwMode="auto">
          <a:xfrm>
            <a:off x="5027591" y="5412017"/>
            <a:ext cx="857250" cy="9588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FA8DC9C-A396-86E0-35BA-44E899B125FB}"/>
              </a:ext>
            </a:extLst>
          </p:cNvPr>
          <p:cNvSpPr txBox="1"/>
          <p:nvPr/>
        </p:nvSpPr>
        <p:spPr>
          <a:xfrm>
            <a:off x="3010464" y="5706776"/>
            <a:ext cx="4742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Icône application 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8606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914017" y="222377"/>
            <a:ext cx="69350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5" dirty="0"/>
              <a:t>Traitement des données</a:t>
            </a:r>
            <a:endParaRPr spc="-5" dirty="0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5B04E85E-6D0C-D535-C951-1A0EE6AA932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47AA8C0E-310D-E15D-6623-67A5315506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847367" y="6635622"/>
            <a:ext cx="2601433" cy="153888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fr-FR" sz="1000" smtClean="0"/>
              <a:t>11</a:t>
            </a:fld>
            <a:endParaRPr lang="fr-FR" sz="1000" dirty="0"/>
          </a:p>
        </p:txBody>
      </p:sp>
      <p:pic>
        <p:nvPicPr>
          <p:cNvPr id="4" name="Image 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CE1C50D8-9042-10B1-2DE2-47E1CDEBE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26" y="2087764"/>
            <a:ext cx="4541914" cy="268247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42A86E5E-E3A8-EAAF-7A2D-4BD714A9F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06" y="1354824"/>
            <a:ext cx="2657983" cy="414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84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7F3BB8C-9ECF-C68A-5095-2F6EFF83E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743" y="1400888"/>
            <a:ext cx="5179763" cy="515876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73334" y="298348"/>
            <a:ext cx="722998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5" dirty="0"/>
              <a:t>Amplification du signal </a:t>
            </a:r>
            <a:r>
              <a:rPr lang="fr-FR" spc="-5" dirty="0">
                <a:solidFill>
                  <a:srgbClr val="FF0000"/>
                </a:solidFill>
              </a:rPr>
              <a:t>MCP6002</a:t>
            </a:r>
            <a:endParaRPr spc="-5" dirty="0">
              <a:solidFill>
                <a:srgbClr val="FF0000"/>
              </a:solidFill>
            </a:endParaRPr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5B04E85E-6D0C-D535-C951-1A0EE6AA932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47AA8C0E-310D-E15D-6623-67A5315506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953097" y="6596078"/>
            <a:ext cx="2275963" cy="153888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fr-FR" sz="1000" smtClean="0"/>
              <a:t>12</a:t>
            </a:fld>
            <a:endParaRPr lang="fr-FR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27DBC84E-BD4A-B018-9766-8CB9C3614CBB}"/>
                  </a:ext>
                </a:extLst>
              </p:cNvPr>
              <p:cNvSpPr txBox="1"/>
              <p:nvPr/>
            </p:nvSpPr>
            <p:spPr>
              <a:xfrm>
                <a:off x="1914017" y="1026271"/>
                <a:ext cx="7252470" cy="766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AOP A : Montage suiveur (stabiliser une tension de référence)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ref</m:t>
                        </m:r>
                      </m:sub>
                    </m:sSub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DD</m:t>
                            </m:r>
                          </m:sub>
                        </m:sSub>
                      </m:num>
                      <m:den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fr-FR" dirty="0"/>
              </a:p>
              <a:p>
                <a:r>
                  <a:rPr lang="fr-FR" dirty="0"/>
                  <a:t>AOP B : Montage différentiel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27DBC84E-BD4A-B018-9766-8CB9C3614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17" y="1026271"/>
                <a:ext cx="7252470" cy="766813"/>
              </a:xfrm>
              <a:prstGeom prst="rect">
                <a:avLst/>
              </a:prstGeom>
              <a:blipFill>
                <a:blip r:embed="rId4"/>
                <a:stretch>
                  <a:fillRect l="-756" b="-119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717F051-2699-0EE9-2EEB-002B56D9FFA7}"/>
                  </a:ext>
                </a:extLst>
              </p:cNvPr>
              <p:cNvSpPr txBox="1"/>
              <p:nvPr/>
            </p:nvSpPr>
            <p:spPr>
              <a:xfrm>
                <a:off x="5064346" y="5320837"/>
                <a:ext cx="3551334" cy="5722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b="0" i="0" smtClean="0">
                        <a:latin typeface="Cambria Math" panose="02040503050406030204" pitchFamily="18" charset="0"/>
                      </a:rPr>
                      <m:t>Gain</m:t>
                    </m:r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2000" b="0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0" smtClean="0">
                            <a:latin typeface="Cambria Math" panose="02040503050406030204" pitchFamily="18" charset="0"/>
                          </a:rPr>
                          <m:t>0,97</m:t>
                        </m:r>
                        <m:r>
                          <a:rPr lang="fr-FR" sz="2000" b="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0" smtClean="0">
                            <a:latin typeface="Cambria Math" panose="02040503050406030204" pitchFamily="18" charset="0"/>
                          </a:rPr>
                          <m:t>26,43</m:t>
                        </m:r>
                      </m:num>
                      <m:den>
                        <m:r>
                          <a:rPr lang="fr-FR" sz="2000" b="0" i="0" smtClean="0">
                            <a:latin typeface="Cambria Math" panose="02040503050406030204" pitchFamily="18" charset="0"/>
                          </a:rPr>
                          <m:t>0,97</m:t>
                        </m:r>
                      </m:den>
                    </m:f>
                  </m:oMath>
                </a14:m>
                <a:r>
                  <a:rPr lang="fr-FR" sz="2000" dirty="0"/>
                  <a:t> = 28,11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717F051-2699-0EE9-2EEB-002B56D9F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346" y="5320837"/>
                <a:ext cx="3551334" cy="572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4774E45-4607-741D-EBEF-99CC86AB05D0}"/>
                  </a:ext>
                </a:extLst>
              </p:cNvPr>
              <p:cNvSpPr txBox="1"/>
              <p:nvPr/>
            </p:nvSpPr>
            <p:spPr>
              <a:xfrm>
                <a:off x="6767129" y="2328802"/>
                <a:ext cx="84074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4774E45-4607-741D-EBEF-99CC86AB0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129" y="2328802"/>
                <a:ext cx="84074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22BDADB-D522-A4B4-AE22-5B169B9B5C8C}"/>
                  </a:ext>
                </a:extLst>
              </p:cNvPr>
              <p:cNvSpPr txBox="1"/>
              <p:nvPr/>
            </p:nvSpPr>
            <p:spPr>
              <a:xfrm>
                <a:off x="6767129" y="4569211"/>
                <a:ext cx="84074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ref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22BDADB-D522-A4B4-AE22-5B169B9B5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129" y="4569211"/>
                <a:ext cx="840740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198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CCDE166-B2E4-433A-099C-6EEDABBE3E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4525" y="222250"/>
            <a:ext cx="531495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5" dirty="0"/>
              <a:t>Dimensionnement de l’alimentation</a:t>
            </a:r>
            <a:endParaRPr spc="-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FAC4FDF-3D7B-E6A2-9557-524C5CBBC587}"/>
                  </a:ext>
                </a:extLst>
              </p:cNvPr>
              <p:cNvSpPr txBox="1"/>
              <p:nvPr/>
            </p:nvSpPr>
            <p:spPr>
              <a:xfrm>
                <a:off x="2936798" y="2942503"/>
                <a:ext cx="5680808" cy="3003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2000" dirty="0"/>
              </a:p>
              <a:p>
                <a:r>
                  <a:rPr lang="fr-FR" sz="2000" b="1" dirty="0">
                    <a:highlight>
                      <a:srgbClr val="FFFF00"/>
                    </a:highlight>
                  </a:rPr>
                  <a:t>Pile AAA</a:t>
                </a:r>
                <a:r>
                  <a:rPr lang="fr-FR" sz="2000" b="1" dirty="0"/>
                  <a:t>  </a:t>
                </a:r>
                <a:r>
                  <a:rPr lang="fr-FR" sz="2000" dirty="0"/>
                  <a:t>(Alcalines non rechargeables)</a:t>
                </a:r>
                <a:endParaRPr lang="fr-FR" sz="2000" b="1" dirty="0">
                  <a:highlight>
                    <a:srgbClr val="FFFF00"/>
                  </a:highlight>
                </a:endParaRPr>
              </a:p>
              <a:p>
                <a:r>
                  <a:rPr lang="fr-FR" sz="2000" u="sng" dirty="0"/>
                  <a:t>Tension</a:t>
                </a:r>
                <a:r>
                  <a:rPr lang="fr-FR" sz="2000" dirty="0"/>
                  <a:t> : </a:t>
                </a:r>
                <a:r>
                  <a:rPr lang="fr-FR" sz="2000" b="1" dirty="0"/>
                  <a:t>1,5 V</a:t>
                </a:r>
              </a:p>
              <a:p>
                <a:r>
                  <a:rPr lang="fr-FR" sz="2000" u="sng" dirty="0"/>
                  <a:t>Capacité</a:t>
                </a:r>
                <a:r>
                  <a:rPr lang="fr-FR" sz="2000" dirty="0"/>
                  <a:t> : </a:t>
                </a:r>
                <a:r>
                  <a:rPr lang="fr-FR" sz="2000" b="1" dirty="0"/>
                  <a:t>2500 mAh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3 piles AAA de 1,5 V en série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fr-FR" sz="2000" dirty="0"/>
                  <a:t> 4,5 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Autonomie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0" smtClean="0">
                            <a:latin typeface="Cambria Math" panose="02040503050406030204" pitchFamily="18" charset="0"/>
                          </a:rPr>
                          <m:t>2500</m:t>
                        </m:r>
                      </m:num>
                      <m:den>
                        <m:r>
                          <a:rPr lang="fr-FR" sz="2000" b="0" i="0" smtClean="0">
                            <a:latin typeface="Cambria Math" panose="02040503050406030204" pitchFamily="18" charset="0"/>
                          </a:rPr>
                          <m:t>300</m:t>
                        </m:r>
                      </m:den>
                    </m:f>
                    <m:r>
                      <a:rPr lang="fr-FR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𝟖𝐡</m:t>
                    </m:r>
                    <m:r>
                      <a:rPr lang="fr-FR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𝟑𝟎𝐦𝐢𝐧</m:t>
                    </m:r>
                  </m:oMath>
                </a14:m>
                <a:endParaRPr lang="fr-FR" sz="2000" b="1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FAC4FDF-3D7B-E6A2-9557-524C5CBBC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98" y="2942503"/>
                <a:ext cx="5680808" cy="3003707"/>
              </a:xfrm>
              <a:prstGeom prst="rect">
                <a:avLst/>
              </a:prstGeom>
              <a:blipFill>
                <a:blip r:embed="rId4"/>
                <a:stretch>
                  <a:fillRect l="-11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5B04E85E-6D0C-D535-C951-1A0EE6AA932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4D061D-A1AA-1B57-9D40-4ED8E5479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525" y="3094188"/>
            <a:ext cx="623950" cy="2489683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47AA8C0E-310D-E15D-6623-67A5315506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911163" y="6596079"/>
            <a:ext cx="2771553" cy="153888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fr-FR" sz="1000" smtClean="0"/>
              <a:t>13</a:t>
            </a:fld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964709C-8529-E507-B173-7AE67B9510E9}"/>
              </a:ext>
            </a:extLst>
          </p:cNvPr>
          <p:cNvSpPr txBox="1"/>
          <p:nvPr/>
        </p:nvSpPr>
        <p:spPr>
          <a:xfrm>
            <a:off x="1914525" y="1710797"/>
            <a:ext cx="69935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L’ESP8266 dispose d’un régulateur linéaire de tension vers </a:t>
            </a:r>
            <a:r>
              <a:rPr lang="fr-FR" sz="2000" b="1" dirty="0"/>
              <a:t>3,3 V</a:t>
            </a:r>
            <a:endParaRPr lang="fr-FR" sz="2000" dirty="0"/>
          </a:p>
          <a:p>
            <a:r>
              <a:rPr lang="fr-FR" sz="2000" dirty="0"/>
              <a:t>Consommation </a:t>
            </a:r>
            <a:r>
              <a:rPr lang="fr-FR" sz="2000" b="1" dirty="0"/>
              <a:t>300 mA</a:t>
            </a:r>
            <a:r>
              <a:rPr lang="fr-FR" sz="2000" dirty="0"/>
              <a:t> en mode point d’accès </a:t>
            </a:r>
            <a:r>
              <a:rPr lang="fr-FR" sz="2000" dirty="0" err="1"/>
              <a:t>WiFi</a:t>
            </a:r>
            <a:endParaRPr lang="fr-FR" sz="2000" dirty="0"/>
          </a:p>
          <a:p>
            <a:r>
              <a:rPr lang="fr-FR" sz="2000" dirty="0"/>
              <a:t>(Le mode AP empêche les modes de veilles)</a:t>
            </a:r>
          </a:p>
        </p:txBody>
      </p:sp>
    </p:spTree>
    <p:extLst>
      <p:ext uri="{BB962C8B-B14F-4D97-AF65-F5344CB8AC3E}">
        <p14:creationId xmlns:p14="http://schemas.microsoft.com/office/powerpoint/2010/main" val="62412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5B04E85E-6D0C-D535-C951-1A0EE6AA932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47AA8C0E-310D-E15D-6623-67A5315506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911163" y="6596079"/>
            <a:ext cx="2771553" cy="153888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fr-FR" sz="1000" smtClean="0"/>
              <a:t>14</a:t>
            </a:fld>
            <a:endParaRPr lang="fr-FR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CCDE166-B2E4-433A-099C-6EEDABBE3E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4524" y="222250"/>
            <a:ext cx="616621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5" dirty="0"/>
              <a:t>Conception &amp; routage PCB</a:t>
            </a:r>
            <a:endParaRPr spc="-5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2C101AA-9B84-0B56-D546-895614BA7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74" y="865310"/>
            <a:ext cx="8207451" cy="565453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FAC4FDF-3D7B-E6A2-9557-524C5CBBC587}"/>
              </a:ext>
            </a:extLst>
          </p:cNvPr>
          <p:cNvSpPr txBox="1"/>
          <p:nvPr/>
        </p:nvSpPr>
        <p:spPr>
          <a:xfrm>
            <a:off x="778144" y="1136957"/>
            <a:ext cx="4219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Depuis</a:t>
            </a:r>
            <a:r>
              <a:rPr lang="fr-FR" sz="2000" b="1" dirty="0"/>
              <a:t> EAGLE</a:t>
            </a:r>
            <a:r>
              <a:rPr lang="fr-FR" sz="2000" dirty="0"/>
              <a:t> (suite AUTODESCK)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Conception schéma électronique</a:t>
            </a:r>
          </a:p>
        </p:txBody>
      </p:sp>
    </p:spTree>
    <p:extLst>
      <p:ext uri="{BB962C8B-B14F-4D97-AF65-F5344CB8AC3E}">
        <p14:creationId xmlns:p14="http://schemas.microsoft.com/office/powerpoint/2010/main" val="182131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5B04E85E-6D0C-D535-C951-1A0EE6AA932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47AA8C0E-310D-E15D-6623-67A5315506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911163" y="6596079"/>
            <a:ext cx="2771553" cy="153888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fr-FR" sz="1000" smtClean="0"/>
              <a:t>15</a:t>
            </a:fld>
            <a:endParaRPr lang="fr-FR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CCDE166-B2E4-433A-099C-6EEDABBE3E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4524" y="222250"/>
            <a:ext cx="616621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5" dirty="0"/>
              <a:t>Conception &amp; routage PCB</a:t>
            </a:r>
            <a:endParaRPr spc="-5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69C5BE5-6D88-C13F-A115-A76BDDB9D0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0" t="12799" r="12392" b="8052"/>
          <a:stretch/>
        </p:blipFill>
        <p:spPr>
          <a:xfrm>
            <a:off x="125969" y="2701072"/>
            <a:ext cx="4446031" cy="332577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FAC4FDF-3D7B-E6A2-9557-524C5CBBC587}"/>
              </a:ext>
            </a:extLst>
          </p:cNvPr>
          <p:cNvSpPr txBox="1"/>
          <p:nvPr/>
        </p:nvSpPr>
        <p:spPr>
          <a:xfrm>
            <a:off x="1689882" y="1083352"/>
            <a:ext cx="3216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Routage PCB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Impression du PCB avec une CNC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Soudage des composants</a:t>
            </a: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38F8D30B-A093-329B-7DAE-BAB1CF8F45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254" y="-435172"/>
            <a:ext cx="6714051" cy="50215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9C7FBF3-CCDD-85F5-A47E-C5B9FE30F0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39" y="1904229"/>
            <a:ext cx="7438106" cy="556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7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5B04E85E-6D0C-D535-C951-1A0EE6AA932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47AA8C0E-310D-E15D-6623-67A5315506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911163" y="6596079"/>
            <a:ext cx="2771553" cy="153888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fr-FR" sz="1000" smtClean="0"/>
              <a:t>16</a:t>
            </a:fld>
            <a:endParaRPr lang="fr-FR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CCDE166-B2E4-433A-099C-6EEDABBE3E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4525" y="222250"/>
            <a:ext cx="53149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5" dirty="0"/>
              <a:t>Modélisation boitier</a:t>
            </a:r>
            <a:endParaRPr spc="-5" dirty="0"/>
          </a:p>
        </p:txBody>
      </p:sp>
      <p:pic>
        <p:nvPicPr>
          <p:cNvPr id="8" name="Image 7" descr="Une image contenant texte, Appareils électroniques, projecteur&#10;&#10;Description générée automatiquement">
            <a:extLst>
              <a:ext uri="{FF2B5EF4-FFF2-40B4-BE49-F238E27FC236}">
                <a16:creationId xmlns:a16="http://schemas.microsoft.com/office/drawing/2014/main" id="{BEF977D0-B90F-06D7-4E38-19188FB04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8" y="3232178"/>
            <a:ext cx="9144000" cy="3966186"/>
          </a:xfrm>
          <a:prstGeom prst="rect">
            <a:avLst/>
          </a:prstGeom>
        </p:spPr>
      </p:pic>
      <p:pic>
        <p:nvPicPr>
          <p:cNvPr id="10" name="Image 9" descr="Une image contenant texte, Appareils électroniques&#10;&#10;Description générée automatiquement">
            <a:extLst>
              <a:ext uri="{FF2B5EF4-FFF2-40B4-BE49-F238E27FC236}">
                <a16:creationId xmlns:a16="http://schemas.microsoft.com/office/drawing/2014/main" id="{B30DA1AC-26B6-0922-A134-CA16DCFFA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43" y="758798"/>
            <a:ext cx="9144000" cy="396618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FAC4FDF-3D7B-E6A2-9557-524C5CBBC587}"/>
              </a:ext>
            </a:extLst>
          </p:cNvPr>
          <p:cNvSpPr txBox="1"/>
          <p:nvPr/>
        </p:nvSpPr>
        <p:spPr>
          <a:xfrm>
            <a:off x="1734743" y="2232951"/>
            <a:ext cx="3132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Création des composants et assemblage sur </a:t>
            </a:r>
            <a:r>
              <a:rPr lang="fr-FR" sz="2000" b="1" dirty="0"/>
              <a:t>FUSION 360</a:t>
            </a:r>
            <a:endParaRPr lang="fr-FR" sz="2000" dirty="0"/>
          </a:p>
          <a:p>
            <a:r>
              <a:rPr lang="fr-FR" sz="2000" dirty="0"/>
              <a:t>(suite AUTODESCK) </a:t>
            </a:r>
          </a:p>
        </p:txBody>
      </p:sp>
    </p:spTree>
    <p:extLst>
      <p:ext uri="{BB962C8B-B14F-4D97-AF65-F5344CB8AC3E}">
        <p14:creationId xmlns:p14="http://schemas.microsoft.com/office/powerpoint/2010/main" val="629141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658835" y="68490"/>
            <a:ext cx="693501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5" dirty="0"/>
              <a:t>Manuel </a:t>
            </a:r>
            <a:br>
              <a:rPr lang="fr-FR" spc="-5" dirty="0"/>
            </a:br>
            <a:r>
              <a:rPr lang="fr-FR" spc="-5" dirty="0"/>
              <a:t>d’utilisation</a:t>
            </a:r>
            <a:endParaRPr spc="-5" dirty="0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5B04E85E-6D0C-D535-C951-1A0EE6AA932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D2D6018-CC54-EB78-D4A2-061A5EB0B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429" y="0"/>
            <a:ext cx="4865571" cy="6858000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47AA8C0E-310D-E15D-6623-67A5315506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921795" y="6635622"/>
            <a:ext cx="2562447" cy="153888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fr-FR" sz="1000" smtClean="0"/>
              <a:t>17</a:t>
            </a:fld>
            <a:endParaRPr lang="fr-FR" dirty="0"/>
          </a:p>
        </p:txBody>
      </p:sp>
      <p:pic>
        <p:nvPicPr>
          <p:cNvPr id="10" name="Image 9" descr="Une image contenant texte, Appareils électroniques&#10;&#10;Description générée automatiquement">
            <a:extLst>
              <a:ext uri="{FF2B5EF4-FFF2-40B4-BE49-F238E27FC236}">
                <a16:creationId xmlns:a16="http://schemas.microsoft.com/office/drawing/2014/main" id="{CC216F97-38C9-84C3-8DAD-025B3534B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7086" y="2635076"/>
            <a:ext cx="8323657" cy="361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5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A1DFFA4-3EFF-4FAF-E53A-BB5E22B195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2888">
            <a:off x="2835848" y="-200189"/>
            <a:ext cx="8532668" cy="638172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4017" y="222377"/>
            <a:ext cx="4667536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5" dirty="0"/>
              <a:t>Eventuelles reprises du projet</a:t>
            </a:r>
            <a:endParaRPr spc="-5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D9188A-1C68-35D4-E3C0-0773044A06E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AFE6D17-B622-4C49-CCBC-FE0378F7EE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858000" y="6596078"/>
            <a:ext cx="2285999" cy="153888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fr-FR" sz="1000" smtClean="0"/>
              <a:t>18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A8BB000-BBBB-147D-D07A-EC6379662678}"/>
              </a:ext>
            </a:extLst>
          </p:cNvPr>
          <p:cNvSpPr txBox="1"/>
          <p:nvPr/>
        </p:nvSpPr>
        <p:spPr>
          <a:xfrm>
            <a:off x="1734743" y="2151727"/>
            <a:ext cx="55773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Passer l’ESP8266 en mode </a:t>
            </a:r>
            <a:r>
              <a:rPr lang="fr-FR" sz="2000" b="1" dirty="0"/>
              <a:t>station </a:t>
            </a:r>
            <a:r>
              <a:rPr lang="fr-FR" sz="2000" b="1" dirty="0" err="1"/>
              <a:t>WiFi</a:t>
            </a:r>
            <a:r>
              <a:rPr lang="fr-FR" sz="2000" dirty="0"/>
              <a:t> de sorte à pouvoir le déconnecter du réseau et ainsi utiliser les différents </a:t>
            </a:r>
            <a:r>
              <a:rPr lang="fr-FR" sz="2000" b="1" dirty="0"/>
              <a:t>modes de veilles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Compatibilité avec d’autres types de thermocouples (K, J</a:t>
            </a:r>
            <a:r>
              <a:rPr lang="fr-FR" sz="2000"/>
              <a:t>, E…) </a:t>
            </a:r>
            <a:r>
              <a:rPr lang="fr-FR" sz="2000" dirty="0"/>
              <a:t>sélectionnables depuis l’application</a:t>
            </a:r>
          </a:p>
        </p:txBody>
      </p:sp>
    </p:spTree>
    <p:extLst>
      <p:ext uri="{BB962C8B-B14F-4D97-AF65-F5344CB8AC3E}">
        <p14:creationId xmlns:p14="http://schemas.microsoft.com/office/powerpoint/2010/main" val="599916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179" y="40204"/>
            <a:ext cx="8865235" cy="5189220"/>
            <a:chOff x="133179" y="128694"/>
            <a:chExt cx="8865235" cy="518922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79" y="128694"/>
              <a:ext cx="8864786" cy="518877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5278" y="1196276"/>
              <a:ext cx="7596505" cy="639445"/>
            </a:xfrm>
            <a:custGeom>
              <a:avLst/>
              <a:gdLst/>
              <a:ahLst/>
              <a:cxnLst/>
              <a:rect l="l" t="t" r="r" b="b"/>
              <a:pathLst>
                <a:path w="7596505" h="639444">
                  <a:moveTo>
                    <a:pt x="7596365" y="0"/>
                  </a:moveTo>
                  <a:lnTo>
                    <a:pt x="0" y="0"/>
                  </a:lnTo>
                  <a:lnTo>
                    <a:pt x="0" y="639000"/>
                  </a:lnTo>
                  <a:lnTo>
                    <a:pt x="3798366" y="639000"/>
                  </a:lnTo>
                  <a:lnTo>
                    <a:pt x="7596365" y="639000"/>
                  </a:lnTo>
                  <a:lnTo>
                    <a:pt x="7596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83409" y="1144097"/>
            <a:ext cx="630024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>
                <a:solidFill>
                  <a:srgbClr val="FFFFFF"/>
                </a:solidFill>
                <a:latin typeface="Arial"/>
                <a:cs typeface="Arial"/>
              </a:rPr>
              <a:t>PRJ1401</a:t>
            </a:r>
            <a:r>
              <a:rPr sz="3600" b="1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600" b="1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fr-FR" sz="3600" b="1" spc="-5">
                <a:solidFill>
                  <a:srgbClr val="FFFFFF"/>
                </a:solidFill>
                <a:latin typeface="Arial"/>
                <a:cs typeface="Arial"/>
              </a:rPr>
              <a:t>THERMOCOUPLE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85184" y="4852832"/>
            <a:ext cx="4511015" cy="144526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32600"/>
              </a:lnSpc>
              <a:spcBef>
                <a:spcPts val="90"/>
              </a:spcBef>
            </a:pPr>
            <a:r>
              <a:rPr lang="fr-FR" sz="2400" b="1" spc="-25" dirty="0">
                <a:latin typeface="Arial"/>
                <a:cs typeface="Arial"/>
              </a:rPr>
              <a:t>Jalon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lang="fr-FR" sz="2400" b="1" dirty="0">
                <a:latin typeface="Arial"/>
                <a:cs typeface="Arial"/>
              </a:rPr>
              <a:t>final</a:t>
            </a:r>
          </a:p>
          <a:p>
            <a:pPr marL="12700" marR="5080" indent="-635" algn="ctr">
              <a:lnSpc>
                <a:spcPct val="132600"/>
              </a:lnSpc>
              <a:spcBef>
                <a:spcPts val="90"/>
              </a:spcBef>
            </a:pPr>
            <a:r>
              <a:rPr lang="fr-FR" sz="2400" i="1" spc="-10" dirty="0">
                <a:latin typeface="Arial"/>
                <a:cs typeface="Arial"/>
              </a:rPr>
              <a:t>JAOUANNE Lilian</a:t>
            </a:r>
          </a:p>
          <a:p>
            <a:pPr marL="12700" marR="5080" indent="-635" algn="ctr">
              <a:lnSpc>
                <a:spcPct val="132600"/>
              </a:lnSpc>
              <a:spcBef>
                <a:spcPts val="90"/>
              </a:spcBef>
            </a:pPr>
            <a:r>
              <a:rPr lang="fr-FR" sz="2400" i="1" spc="-10" dirty="0">
                <a:latin typeface="Arial"/>
                <a:cs typeface="Arial"/>
              </a:rPr>
              <a:t>GARÇON Bastian</a:t>
            </a:r>
            <a:endParaRPr sz="22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805578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uetooth Wireless Smart K-Type Thermocouple -200°C to 1000°C / Capteur de  température avec Thermocouple de type K">
            <a:extLst>
              <a:ext uri="{FF2B5EF4-FFF2-40B4-BE49-F238E27FC236}">
                <a16:creationId xmlns:a16="http://schemas.microsoft.com/office/drawing/2014/main" id="{775DAF59-D9FB-C0E4-0164-33F1837DAE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4" b="7972"/>
          <a:stretch/>
        </p:blipFill>
        <p:spPr bwMode="auto">
          <a:xfrm>
            <a:off x="1573205" y="1178560"/>
            <a:ext cx="7570795" cy="450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914017" y="192880"/>
            <a:ext cx="4572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10" dirty="0"/>
              <a:t>Cahier des charges</a:t>
            </a:r>
            <a:endParaRPr spc="-1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7338A4F-5C37-F088-9F7C-DEE4D97A1C2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19F035-24A7-A080-49FC-3019E8A29A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956385" y="6596078"/>
            <a:ext cx="1373500" cy="153888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fr-FR" sz="1000" smtClean="0"/>
              <a:t>2</a:t>
            </a:fld>
            <a:endParaRPr lang="fr-FR" sz="10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19FD173-83A7-ECD8-C5F1-741AA775B64E}"/>
              </a:ext>
            </a:extLst>
          </p:cNvPr>
          <p:cNvSpPr txBox="1"/>
          <p:nvPr/>
        </p:nvSpPr>
        <p:spPr>
          <a:xfrm>
            <a:off x="1880770" y="588040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Client du projet : </a:t>
            </a:r>
            <a:r>
              <a:rPr lang="fr-FR" b="1" dirty="0"/>
              <a:t>Hervé LAURENT</a:t>
            </a:r>
            <a:r>
              <a:rPr lang="fr-FR" dirty="0"/>
              <a:t>, ENSIBS Mécatronique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5EB6F92-1498-CCA7-62FC-B750D8587E5A}"/>
              </a:ext>
            </a:extLst>
          </p:cNvPr>
          <p:cNvSpPr txBox="1"/>
          <p:nvPr/>
        </p:nvSpPr>
        <p:spPr>
          <a:xfrm>
            <a:off x="1880770" y="839622"/>
            <a:ext cx="69556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/>
              <a:t>Plage de températures : -200 à 1200°C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/>
              <a:t>Acquisition sans fils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/>
              <a:t>Résolution correcte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/>
              <a:t>Fréquence d’échantillonnage 10Hz 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/>
              <a:t>Autonome en énergie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Appareils électroniques&#10;&#10;Description générée automatiquement">
            <a:extLst>
              <a:ext uri="{FF2B5EF4-FFF2-40B4-BE49-F238E27FC236}">
                <a16:creationId xmlns:a16="http://schemas.microsoft.com/office/drawing/2014/main" id="{12EEB39C-CD27-8F9F-FBFB-32E330E01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22381">
            <a:off x="4284496" y="-1530546"/>
            <a:ext cx="6252484" cy="8323621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4017" y="222377"/>
            <a:ext cx="46675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5" dirty="0"/>
              <a:t>Où en étions nous ?</a:t>
            </a:r>
            <a:endParaRPr spc="-5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D9188A-1C68-35D4-E3C0-0773044A06E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AFE6D17-B622-4C49-CCBC-FE0378F7EE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858000" y="6596078"/>
            <a:ext cx="2285999" cy="153888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fr-FR" sz="1000" smtClean="0"/>
              <a:t>3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5606069-E783-1648-EA77-1A92FFAC4044}"/>
              </a:ext>
            </a:extLst>
          </p:cNvPr>
          <p:cNvSpPr txBox="1"/>
          <p:nvPr/>
        </p:nvSpPr>
        <p:spPr>
          <a:xfrm>
            <a:off x="1914017" y="1997839"/>
            <a:ext cx="5577348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Compensation soudure froide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Conversion de la tension en température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Matériaux utilisées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Conversion analogique numérique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Acquisition </a:t>
            </a:r>
            <a:r>
              <a:rPr lang="fr-FR" sz="2000" dirty="0" err="1"/>
              <a:t>WiFi</a:t>
            </a:r>
            <a:r>
              <a:rPr lang="fr-FR" sz="2000" dirty="0"/>
              <a:t> (en partie)</a:t>
            </a:r>
          </a:p>
        </p:txBody>
      </p:sp>
    </p:spTree>
    <p:extLst>
      <p:ext uri="{BB962C8B-B14F-4D97-AF65-F5344CB8AC3E}">
        <p14:creationId xmlns:p14="http://schemas.microsoft.com/office/powerpoint/2010/main" val="335608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Appareils électroniques&#10;&#10;Description générée automatiquement">
            <a:extLst>
              <a:ext uri="{FF2B5EF4-FFF2-40B4-BE49-F238E27FC236}">
                <a16:creationId xmlns:a16="http://schemas.microsoft.com/office/drawing/2014/main" id="{12EEB39C-CD27-8F9F-FBFB-32E330E01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22381">
            <a:off x="4284496" y="-1530546"/>
            <a:ext cx="6252484" cy="8323621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4017" y="222377"/>
            <a:ext cx="683644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5" dirty="0"/>
              <a:t>Ce que nous avons fait depuis</a:t>
            </a:r>
            <a:endParaRPr spc="-5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D9188A-1C68-35D4-E3C0-0773044A06E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AFE6D17-B622-4C49-CCBC-FE0378F7EE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858000" y="6596078"/>
            <a:ext cx="2285999" cy="153888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fr-FR" sz="1000" smtClean="0"/>
              <a:t>4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5606069-E783-1648-EA77-1A92FFAC4044}"/>
              </a:ext>
            </a:extLst>
          </p:cNvPr>
          <p:cNvSpPr txBox="1"/>
          <p:nvPr/>
        </p:nvSpPr>
        <p:spPr>
          <a:xfrm>
            <a:off x="2191810" y="1953701"/>
            <a:ext cx="5577348" cy="369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Création d’une application dédiée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Création d’un circuit d’amplification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Création d’un PCB + routage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Dimensionnement de la source d’alimentation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Modélisation CAO d’un boîtier en PLA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Création d’un manuel d’utilisation</a:t>
            </a:r>
          </a:p>
        </p:txBody>
      </p:sp>
    </p:spTree>
    <p:extLst>
      <p:ext uri="{BB962C8B-B14F-4D97-AF65-F5344CB8AC3E}">
        <p14:creationId xmlns:p14="http://schemas.microsoft.com/office/powerpoint/2010/main" val="1783031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8494" y="202522"/>
            <a:ext cx="7229983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5"/>
              <a:t>Conversion </a:t>
            </a:r>
            <a:br>
              <a:rPr lang="fr-FR" spc="-5"/>
            </a:br>
            <a:r>
              <a:rPr lang="fr-FR" spc="-5"/>
              <a:t>tension / température</a:t>
            </a:r>
            <a:endParaRPr spc="-5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D9188A-1C68-35D4-E3C0-0773044A06E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AFE6D17-B622-4C49-CCBC-FE0378F7EE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826103" y="6596078"/>
            <a:ext cx="2244280" cy="496866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fr-FR" sz="1000" smtClean="0"/>
              <a:t>5</a:t>
            </a:fld>
            <a:endParaRPr lang="fr-FR" sz="10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4F4906C-DC51-A26A-A6CA-2D969C30FFB3}"/>
              </a:ext>
            </a:extLst>
          </p:cNvPr>
          <p:cNvSpPr txBox="1"/>
          <p:nvPr/>
        </p:nvSpPr>
        <p:spPr>
          <a:xfrm>
            <a:off x="1570173" y="3496096"/>
            <a:ext cx="273324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b="1" dirty="0"/>
              <a:t>Température -&gt; Tension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F765EBE-06E1-D34A-BFB2-2A2D0F8760DA}"/>
              </a:ext>
            </a:extLst>
          </p:cNvPr>
          <p:cNvSpPr txBox="1"/>
          <p:nvPr/>
        </p:nvSpPr>
        <p:spPr>
          <a:xfrm>
            <a:off x="5757754" y="3278659"/>
            <a:ext cx="273324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b="1" dirty="0"/>
              <a:t>Tension -&gt; Température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89B7199-BCA5-BEC0-7346-95837B289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44"/>
          <a:stretch/>
        </p:blipFill>
        <p:spPr>
          <a:xfrm>
            <a:off x="4596279" y="1564853"/>
            <a:ext cx="4474104" cy="152252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0EB7CEE-A04F-DBC0-F2AF-FD74A6A108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9" t="18657" r="3114" b="2326"/>
          <a:stretch/>
        </p:blipFill>
        <p:spPr>
          <a:xfrm>
            <a:off x="118888" y="1501037"/>
            <a:ext cx="4113199" cy="18770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28B906D-A3CA-8088-4EB3-DD1F8A1757BF}"/>
                  </a:ext>
                </a:extLst>
              </p:cNvPr>
              <p:cNvSpPr txBox="1"/>
              <p:nvPr/>
            </p:nvSpPr>
            <p:spPr>
              <a:xfrm>
                <a:off x="1779236" y="5037791"/>
                <a:ext cx="6367236" cy="496867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2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FR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d>
                        <m:dPr>
                          <m:ctrlPr>
                            <a:rPr lang="fr-FR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sz="26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6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fr-FR" sz="26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fr-FR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2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2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fr-FR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2600" b="1" i="1">
                              <a:solidFill>
                                <a:srgbClr val="4F227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FR" sz="2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d>
                        <m:dPr>
                          <m:ctrlPr>
                            <a:rPr lang="fr-FR" sz="2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6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6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26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fr-FR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26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6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sz="26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6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fr-FR" sz="26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fr-FR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26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FR" sz="2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d>
                        <m:dPr>
                          <m:ctrlPr>
                            <a:rPr lang="fr-FR" sz="2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6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6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26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fr-FR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2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26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600" b="1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28B906D-A3CA-8088-4EB3-DD1F8A175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236" y="5037791"/>
                <a:ext cx="6367236" cy="4968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1D1E67A-0789-7775-D5A6-0ACD4A144729}"/>
              </a:ext>
            </a:extLst>
          </p:cNvPr>
          <p:cNvCxnSpPr>
            <a:cxnSpLocks/>
            <a:stCxn id="5" idx="2"/>
            <a:endCxn id="29" idx="1"/>
          </p:cNvCxnSpPr>
          <p:nvPr/>
        </p:nvCxnSpPr>
        <p:spPr>
          <a:xfrm flipH="1">
            <a:off x="2772859" y="3865428"/>
            <a:ext cx="163939" cy="93085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5B7B27A-EE77-80EA-81ED-7AE0CFE44D0D}"/>
              </a:ext>
            </a:extLst>
          </p:cNvPr>
          <p:cNvCxnSpPr>
            <a:cxnSpLocks/>
            <a:stCxn id="31" idx="1"/>
            <a:endCxn id="7" idx="2"/>
          </p:cNvCxnSpPr>
          <p:nvPr/>
        </p:nvCxnSpPr>
        <p:spPr>
          <a:xfrm flipV="1">
            <a:off x="7124378" y="3647991"/>
            <a:ext cx="1" cy="120201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Ellipse 22">
            <a:extLst>
              <a:ext uri="{FF2B5EF4-FFF2-40B4-BE49-F238E27FC236}">
                <a16:creationId xmlns:a16="http://schemas.microsoft.com/office/drawing/2014/main" id="{68623A76-4921-8BD8-73AC-FF971FFE1776}"/>
              </a:ext>
            </a:extLst>
          </p:cNvPr>
          <p:cNvSpPr/>
          <p:nvPr/>
        </p:nvSpPr>
        <p:spPr>
          <a:xfrm>
            <a:off x="4670588" y="3635410"/>
            <a:ext cx="720000" cy="72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76481BC-CB19-2461-9D47-64A9D9954263}"/>
              </a:ext>
            </a:extLst>
          </p:cNvPr>
          <p:cNvSpPr txBox="1"/>
          <p:nvPr/>
        </p:nvSpPr>
        <p:spPr>
          <a:xfrm>
            <a:off x="4779686" y="3703022"/>
            <a:ext cx="5054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3200" dirty="0"/>
              <a:t>V</a:t>
            </a:r>
          </a:p>
        </p:txBody>
      </p:sp>
      <p:sp>
        <p:nvSpPr>
          <p:cNvPr id="25" name="Accolade ouvrante 24">
            <a:extLst>
              <a:ext uri="{FF2B5EF4-FFF2-40B4-BE49-F238E27FC236}">
                <a16:creationId xmlns:a16="http://schemas.microsoft.com/office/drawing/2014/main" id="{620254BA-EE50-DC14-FAF3-8CAC186F13E3}"/>
              </a:ext>
            </a:extLst>
          </p:cNvPr>
          <p:cNvSpPr/>
          <p:nvPr/>
        </p:nvSpPr>
        <p:spPr>
          <a:xfrm rot="5400000">
            <a:off x="4770024" y="4055658"/>
            <a:ext cx="385660" cy="1899340"/>
          </a:xfrm>
          <a:prstGeom prst="leftBrace">
            <a:avLst>
              <a:gd name="adj1" fmla="val 6825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3B25EF79-18C9-3A86-FC61-2A037EBC7FF4}"/>
              </a:ext>
            </a:extLst>
          </p:cNvPr>
          <p:cNvCxnSpPr>
            <a:cxnSpLocks/>
            <a:stCxn id="24" idx="2"/>
            <a:endCxn id="25" idx="1"/>
          </p:cNvCxnSpPr>
          <p:nvPr/>
        </p:nvCxnSpPr>
        <p:spPr>
          <a:xfrm flipH="1">
            <a:off x="4962854" y="4287797"/>
            <a:ext cx="69551" cy="52470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Accolade ouvrante 28">
            <a:extLst>
              <a:ext uri="{FF2B5EF4-FFF2-40B4-BE49-F238E27FC236}">
                <a16:creationId xmlns:a16="http://schemas.microsoft.com/office/drawing/2014/main" id="{948E2E9D-F125-EBBB-E29B-3B17A3ED1B92}"/>
              </a:ext>
            </a:extLst>
          </p:cNvPr>
          <p:cNvSpPr/>
          <p:nvPr/>
        </p:nvSpPr>
        <p:spPr>
          <a:xfrm rot="5400000">
            <a:off x="2580029" y="4039440"/>
            <a:ext cx="385660" cy="1899340"/>
          </a:xfrm>
          <a:prstGeom prst="leftBrace">
            <a:avLst>
              <a:gd name="adj1" fmla="val 6825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ccolade ouvrante 30">
            <a:extLst>
              <a:ext uri="{FF2B5EF4-FFF2-40B4-BE49-F238E27FC236}">
                <a16:creationId xmlns:a16="http://schemas.microsoft.com/office/drawing/2014/main" id="{75F8AC6C-944A-10FC-F3A0-45B57E09BB04}"/>
              </a:ext>
            </a:extLst>
          </p:cNvPr>
          <p:cNvSpPr/>
          <p:nvPr/>
        </p:nvSpPr>
        <p:spPr>
          <a:xfrm rot="5400000">
            <a:off x="6931548" y="4093168"/>
            <a:ext cx="385660" cy="1899340"/>
          </a:xfrm>
          <a:prstGeom prst="leftBrace">
            <a:avLst>
              <a:gd name="adj1" fmla="val 6825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 descr="Une image contenant insecte&#10;&#10;Description générée automatiquement">
            <a:extLst>
              <a:ext uri="{FF2B5EF4-FFF2-40B4-BE49-F238E27FC236}">
                <a16:creationId xmlns:a16="http://schemas.microsoft.com/office/drawing/2014/main" id="{8232EDAE-97E1-D668-A097-17B655CF1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813" y="4009438"/>
            <a:ext cx="1675791" cy="16757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8494" y="202522"/>
            <a:ext cx="722998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5" dirty="0"/>
              <a:t>Matériaux utilisés</a:t>
            </a:r>
            <a:endParaRPr spc="-5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D9188A-1C68-35D4-E3C0-0773044A06E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AFE6D17-B622-4C49-CCBC-FE0378F7EE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826103" y="6596077"/>
            <a:ext cx="2362374" cy="435585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fr-FR" sz="1000" smtClean="0"/>
              <a:t>6</a:t>
            </a:fld>
            <a:endParaRPr lang="fr-FR" sz="1000" dirty="0"/>
          </a:p>
        </p:txBody>
      </p:sp>
      <p:pic>
        <p:nvPicPr>
          <p:cNvPr id="14" name="Image 1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9CD3206D-B8B2-29DD-DF05-8C9299969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35" y="1172770"/>
            <a:ext cx="5091360" cy="45124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Image 18" descr="Une image contenant tuyau&#10;&#10;Description générée automatiquement">
            <a:extLst>
              <a:ext uri="{FF2B5EF4-FFF2-40B4-BE49-F238E27FC236}">
                <a16:creationId xmlns:a16="http://schemas.microsoft.com/office/drawing/2014/main" id="{1DA0AC50-1DB7-7E00-7506-AA729FEB84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4" t="24337" r="9948" b="13615"/>
          <a:stretch/>
        </p:blipFill>
        <p:spPr>
          <a:xfrm>
            <a:off x="7196426" y="1172770"/>
            <a:ext cx="1561007" cy="10538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57F4EF5-9566-B3D4-F1BF-7EE329701334}"/>
              </a:ext>
            </a:extLst>
          </p:cNvPr>
          <p:cNvSpPr txBox="1"/>
          <p:nvPr/>
        </p:nvSpPr>
        <p:spPr>
          <a:xfrm>
            <a:off x="7280104" y="2236525"/>
            <a:ext cx="145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Tube alumine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F86A069-41B9-BF16-D402-6EACD3E0467B}"/>
              </a:ext>
            </a:extLst>
          </p:cNvPr>
          <p:cNvSpPr txBox="1"/>
          <p:nvPr/>
        </p:nvSpPr>
        <p:spPr>
          <a:xfrm>
            <a:off x="7300430" y="5678988"/>
            <a:ext cx="1413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Soie de verre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D758821B-2F99-306E-E732-530F76D3DD7A}"/>
              </a:ext>
            </a:extLst>
          </p:cNvPr>
          <p:cNvCxnSpPr>
            <a:cxnSpLocks/>
          </p:cNvCxnSpPr>
          <p:nvPr/>
        </p:nvCxnSpPr>
        <p:spPr>
          <a:xfrm flipH="1">
            <a:off x="6771988" y="3199781"/>
            <a:ext cx="313825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7A4007C1-D298-BBCA-5ADA-CF8742E21C59}"/>
              </a:ext>
            </a:extLst>
          </p:cNvPr>
          <p:cNvSpPr txBox="1"/>
          <p:nvPr/>
        </p:nvSpPr>
        <p:spPr>
          <a:xfrm>
            <a:off x="7113916" y="2876615"/>
            <a:ext cx="19138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Chromel</a:t>
            </a:r>
            <a:r>
              <a:rPr lang="fr-FR" dirty="0"/>
              <a:t> – </a:t>
            </a:r>
            <a:r>
              <a:rPr lang="fr-FR" dirty="0" err="1"/>
              <a:t>Alumel</a:t>
            </a:r>
            <a:r>
              <a:rPr lang="fr-FR" dirty="0"/>
              <a:t> (125 µm)</a:t>
            </a:r>
          </a:p>
        </p:txBody>
      </p:sp>
    </p:spTree>
    <p:extLst>
      <p:ext uri="{BB962C8B-B14F-4D97-AF65-F5344CB8AC3E}">
        <p14:creationId xmlns:p14="http://schemas.microsoft.com/office/powerpoint/2010/main" val="35583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914017" y="201112"/>
            <a:ext cx="693501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5" dirty="0"/>
              <a:t>Conversion analogique numérique </a:t>
            </a:r>
            <a:r>
              <a:rPr lang="fr-FR" spc="-5" dirty="0">
                <a:solidFill>
                  <a:srgbClr val="FF0000"/>
                </a:solidFill>
              </a:rPr>
              <a:t>MCP3301</a:t>
            </a:r>
            <a:r>
              <a:rPr lang="fr-FR" spc="-5" dirty="0"/>
              <a:t> 13 bits</a:t>
            </a:r>
            <a:endParaRPr spc="-5" dirty="0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5B04E85E-6D0C-D535-C951-1A0EE6AA932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47AA8C0E-310D-E15D-6623-67A5315506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953097" y="6596078"/>
            <a:ext cx="2275963" cy="153888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fr-FR" sz="1000" smtClean="0"/>
              <a:t>7</a:t>
            </a:fld>
            <a:endParaRPr lang="fr-FR" sz="10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7DBC84E-BD4A-B018-9766-8CB9C3614CBB}"/>
              </a:ext>
            </a:extLst>
          </p:cNvPr>
          <p:cNvSpPr txBox="1"/>
          <p:nvPr/>
        </p:nvSpPr>
        <p:spPr>
          <a:xfrm>
            <a:off x="1755289" y="4307233"/>
            <a:ext cx="72524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Mode de cadencement SPI 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u="sng" dirty="0"/>
              <a:t>Polarité d’horloge </a:t>
            </a:r>
            <a:r>
              <a:rPr lang="fr-FR" sz="2000" dirty="0"/>
              <a:t>(</a:t>
            </a:r>
            <a:r>
              <a:rPr lang="fr-FR" sz="2000" b="1" dirty="0"/>
              <a:t>CPOL = 0</a:t>
            </a:r>
            <a:r>
              <a:rPr lang="fr-FR" sz="2000" dirty="0"/>
              <a:t>) : Horloge en veille à l’état logique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u="sng" dirty="0"/>
              <a:t>Phase d’horloge </a:t>
            </a:r>
            <a:r>
              <a:rPr lang="fr-FR" sz="2000" dirty="0"/>
              <a:t>(</a:t>
            </a:r>
            <a:r>
              <a:rPr lang="fr-FR" sz="2000" b="1" dirty="0"/>
              <a:t>CPHA = 0</a:t>
            </a:r>
            <a:r>
              <a:rPr lang="fr-FR" sz="2000" dirty="0"/>
              <a:t>) : Cadencement des données sur le front montant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44B33E-5C77-4FA1-A2E1-96F3DFEF4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70" y="1736099"/>
            <a:ext cx="59340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4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5B04E85E-6D0C-D535-C951-1A0EE6AA932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47AA8C0E-310D-E15D-6623-67A5315506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953097" y="6596078"/>
            <a:ext cx="2509880" cy="153888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fr-FR" sz="1000" smtClean="0"/>
              <a:t>8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B9A757-C86B-77C8-FDB5-FAB4FDC88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54" y="1782808"/>
            <a:ext cx="6305433" cy="282801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4967D4E-1FC8-391B-3936-E69F9CA8DDF7}"/>
                  </a:ext>
                </a:extLst>
              </p:cNvPr>
              <p:cNvSpPr txBox="1"/>
              <p:nvPr/>
            </p:nvSpPr>
            <p:spPr>
              <a:xfrm>
                <a:off x="2529625" y="4701445"/>
                <a:ext cx="37042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dirty="0">
                            <a:latin typeface="Cambria Math" panose="02040503050406030204" pitchFamily="18" charset="0"/>
                          </a:rPr>
                          <m:t>(0 0110 1010 0011)</m:t>
                        </m:r>
                      </m:e>
                      <m:sub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GB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000" dirty="0"/>
                          <m:t>3399</m:t>
                        </m:r>
                      </m:e>
                      <m:sub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4967D4E-1FC8-391B-3936-E69F9CA8D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625" y="4701445"/>
                <a:ext cx="3704261" cy="400110"/>
              </a:xfrm>
              <a:prstGeom prst="rect">
                <a:avLst/>
              </a:prstGeom>
              <a:blipFill>
                <a:blip r:embed="rId4"/>
                <a:stretch>
                  <a:fillRect l="-822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DF7F996-F2F1-7929-4214-46FF4F96248D}"/>
                  </a:ext>
                </a:extLst>
              </p:cNvPr>
              <p:cNvSpPr txBox="1"/>
              <p:nvPr/>
            </p:nvSpPr>
            <p:spPr>
              <a:xfrm>
                <a:off x="1914017" y="5330877"/>
                <a:ext cx="6784543" cy="545149"/>
              </a:xfrm>
              <a:prstGeom prst="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2000" dirty="0" smtClean="0"/>
                      <m:t>Tension</m:t>
                    </m:r>
                    <m:r>
                      <m:rPr>
                        <m:nor/>
                      </m:rPr>
                      <a:rPr lang="fr-FR" sz="2000" dirty="0" smtClean="0"/>
                      <m:t> = 3399 </m:t>
                    </m:r>
                    <m:r>
                      <a:rPr lang="fr-FR" sz="20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1000 × </m:t>
                    </m:r>
                    <m:f>
                      <m:fPr>
                        <m:ctrlPr>
                          <a:rPr lang="fr-FR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Vref</m:t>
                        </m:r>
                      </m:num>
                      <m:den>
                        <m:r>
                          <a:rPr lang="fr-FR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4096</m:t>
                        </m:r>
                      </m:den>
                    </m:f>
                    <m:r>
                      <a:rPr lang="fr-FR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=2738 </m:t>
                    </m:r>
                    <m:r>
                      <m:rPr>
                        <m:sty m:val="p"/>
                      </m:rPr>
                      <a:rPr lang="fr-FR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mV</m:t>
                    </m:r>
                  </m:oMath>
                </a14:m>
                <a:r>
                  <a:rPr lang="en-GB" sz="2000" dirty="0"/>
                  <a:t>, avec </a:t>
                </a:r>
                <a:r>
                  <a:rPr lang="en-GB" sz="2000" dirty="0" err="1"/>
                  <a:t>Vref</a:t>
                </a:r>
                <a:r>
                  <a:rPr lang="en-GB" sz="2000" dirty="0"/>
                  <a:t>  = 3,3 V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DF7F996-F2F1-7929-4214-46FF4F962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017" y="5330877"/>
                <a:ext cx="6784543" cy="545149"/>
              </a:xfrm>
              <a:prstGeom prst="rect">
                <a:avLst/>
              </a:prstGeom>
              <a:blipFill>
                <a:blip r:embed="rId5"/>
                <a:stretch>
                  <a:fillRect b="-5435"/>
                </a:stretch>
              </a:blipFill>
              <a:ln w="952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12">
            <a:extLst>
              <a:ext uri="{FF2B5EF4-FFF2-40B4-BE49-F238E27FC236}">
                <a16:creationId xmlns:a16="http://schemas.microsoft.com/office/drawing/2014/main" id="{67CDD6FD-20B1-BF2C-47DC-A76E8209C9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4524" y="222250"/>
            <a:ext cx="66401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5" dirty="0"/>
              <a:t>Conversion analogique numérique </a:t>
            </a:r>
            <a:r>
              <a:rPr lang="fr-FR" spc="-5" dirty="0">
                <a:solidFill>
                  <a:srgbClr val="FF0000"/>
                </a:solidFill>
              </a:rPr>
              <a:t>MCP3301</a:t>
            </a:r>
            <a:r>
              <a:rPr lang="fr-FR" spc="-5" dirty="0"/>
              <a:t> 13 bits</a:t>
            </a:r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253829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914017" y="222377"/>
            <a:ext cx="69350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5" dirty="0"/>
              <a:t>Acquisition </a:t>
            </a:r>
            <a:r>
              <a:rPr lang="fr-FR" spc="-5" dirty="0" err="1"/>
              <a:t>WiFi</a:t>
            </a:r>
            <a:endParaRPr spc="-5" dirty="0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5B04E85E-6D0C-D535-C951-1A0EE6AA932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pc="-5"/>
              <a:t>GARÇON JAOUANNE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47AA8C0E-310D-E15D-6623-67A5315506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921795" y="6635622"/>
            <a:ext cx="2562447" cy="153888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fr-FR" sz="1000" smtClean="0"/>
              <a:t>9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6EF752-84F9-9790-B7C0-053595FF6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865" y="1113356"/>
            <a:ext cx="4257675" cy="14763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F409883-A437-F549-7D0C-4B658FE2DBF8}"/>
              </a:ext>
            </a:extLst>
          </p:cNvPr>
          <p:cNvSpPr txBox="1"/>
          <p:nvPr/>
        </p:nvSpPr>
        <p:spPr>
          <a:xfrm>
            <a:off x="5901070" y="1268639"/>
            <a:ext cx="3389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Le script python connecté au point d’accès </a:t>
            </a:r>
            <a:r>
              <a:rPr lang="fr-FR" sz="1800" dirty="0" err="1"/>
              <a:t>WiFi</a:t>
            </a:r>
            <a:r>
              <a:rPr lang="fr-FR" sz="1800" dirty="0"/>
              <a:t> établi une connexion TCP avec le serveur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85FF112-83A4-2848-05A0-20BB4357CD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9" t="18657" r="3114" b="2326"/>
          <a:stretch/>
        </p:blipFill>
        <p:spPr>
          <a:xfrm>
            <a:off x="542200" y="3552210"/>
            <a:ext cx="6375004" cy="290923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B488D00-F908-331E-6941-DFC22C122710}"/>
              </a:ext>
            </a:extLst>
          </p:cNvPr>
          <p:cNvSpPr txBox="1"/>
          <p:nvPr/>
        </p:nvSpPr>
        <p:spPr>
          <a:xfrm>
            <a:off x="1914017" y="2782669"/>
            <a:ext cx="6783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Des tables de conversions propres aux thermocouples de type K permetten</a:t>
            </a:r>
            <a:r>
              <a:rPr lang="fr-FR" dirty="0"/>
              <a:t>t de retrouver la température de la soudure chaude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274780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5DC7D22A597E4E8E004EF269B15788" ma:contentTypeVersion="7" ma:contentTypeDescription="Crée un document." ma:contentTypeScope="" ma:versionID="cd510ec74ed603cefda970364538c187">
  <xsd:schema xmlns:xsd="http://www.w3.org/2001/XMLSchema" xmlns:xs="http://www.w3.org/2001/XMLSchema" xmlns:p="http://schemas.microsoft.com/office/2006/metadata/properties" xmlns:ns3="067a3fd8-a12c-4c3b-ae25-cae944020935" xmlns:ns4="0b546d3b-dfa6-4ea4-a3b5-5844b5b0b016" targetNamespace="http://schemas.microsoft.com/office/2006/metadata/properties" ma:root="true" ma:fieldsID="cf70ef3c08381066358820b119629ec1" ns3:_="" ns4:_="">
    <xsd:import namespace="067a3fd8-a12c-4c3b-ae25-cae944020935"/>
    <xsd:import namespace="0b546d3b-dfa6-4ea4-a3b5-5844b5b0b01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7a3fd8-a12c-4c3b-ae25-cae9440209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546d3b-dfa6-4ea4-a3b5-5844b5b0b01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D78F322-6207-4997-B669-47DF6CE63151}">
  <ds:schemaRefs>
    <ds:schemaRef ds:uri="067a3fd8-a12c-4c3b-ae25-cae944020935"/>
    <ds:schemaRef ds:uri="0b546d3b-dfa6-4ea4-a3b5-5844b5b0b0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D603CB7-C006-42B3-BB06-A8342F6D68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E4CE16-2C74-452B-BD34-A7A257B61E66}">
  <ds:schemaRefs>
    <ds:schemaRef ds:uri="067a3fd8-a12c-4c3b-ae25-cae944020935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0b546d3b-dfa6-4ea4-a3b5-5844b5b0b016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Words>580</Words>
  <Application>Microsoft Office PowerPoint</Application>
  <PresentationFormat>Affichage à l'écran (4:3)</PresentationFormat>
  <Paragraphs>139</Paragraphs>
  <Slides>19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Arial MT</vt:lpstr>
      <vt:lpstr>Calibri</vt:lpstr>
      <vt:lpstr>Cambria Math</vt:lpstr>
      <vt:lpstr>Office Theme</vt:lpstr>
      <vt:lpstr>Présentation PowerPoint</vt:lpstr>
      <vt:lpstr>Cahier des charges</vt:lpstr>
      <vt:lpstr>Où en étions nous ?</vt:lpstr>
      <vt:lpstr>Ce que nous avons fait depuis</vt:lpstr>
      <vt:lpstr>Conversion  tension / température</vt:lpstr>
      <vt:lpstr>Matériaux utilisés</vt:lpstr>
      <vt:lpstr>Conversion analogique numérique MCP3301 13 bits</vt:lpstr>
      <vt:lpstr>Conversion analogique numérique MCP3301 13 bits</vt:lpstr>
      <vt:lpstr>Acquisition WiFi</vt:lpstr>
      <vt:lpstr>Application dédiée</vt:lpstr>
      <vt:lpstr>Traitement des données</vt:lpstr>
      <vt:lpstr>Amplification du signal MCP6002</vt:lpstr>
      <vt:lpstr>Dimensionnement de l’alimentation</vt:lpstr>
      <vt:lpstr>Conception &amp; routage PCB</vt:lpstr>
      <vt:lpstr>Conception &amp; routage PCB</vt:lpstr>
      <vt:lpstr>Modélisation boitier</vt:lpstr>
      <vt:lpstr>Manuel  d’utilisation</vt:lpstr>
      <vt:lpstr>Eventuelles reprises du projet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Linda Le Metayer</dc:creator>
  <cp:lastModifiedBy>Lilian Jaouanne</cp:lastModifiedBy>
  <cp:revision>2</cp:revision>
  <dcterms:created xsi:type="dcterms:W3CDTF">2023-03-07T12:40:07Z</dcterms:created>
  <dcterms:modified xsi:type="dcterms:W3CDTF">2023-05-08T21:47:09Z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2023-01-04T00:00:00Z</vt:filetime>
  </property>
  <property fmtid="{D5CDD505-2E9C-101B-9397-08002B2CF9AE}" pid="3" name="Creator">
    <vt:lpwstr>Impress</vt:lpwstr>
  </property>
  <property fmtid="{D5CDD505-2E9C-101B-9397-08002B2CF9AE}" pid="4" name="LastSaved">
    <vt:filetime>2023-01-04T00:00:00Z</vt:filetime>
  </property>
  <property fmtid="{D5CDD505-2E9C-101B-9397-08002B2CF9AE}" pid="5" name="ContentTypeId">
    <vt:lpwstr>0x0101000F5DC7D22A597E4E8E004EF269B15788</vt:lpwstr>
  </property>
</Properties>
</file>